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9768dfa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9768dfa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9768dfab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9768dfab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9768dfab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9768dfab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9768dfab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9768dfab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9768dfab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9768dfab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9768dfab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9768dfab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9768dfab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9768dfab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9768dfab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9768dfab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9768dfab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29768dfab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9768dfab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9768dfab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9768dfab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9768dfab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9768dfab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29768dfab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9768dfab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9768dfab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9768dfab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9768dfab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9768dfab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9768dfab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9768dfab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9768dfab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9768dfab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9768dfab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9768dfab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9768dfab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9768dfab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9768dfab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9768dfab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9768dfab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9768dfab3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9768dfab3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9768dfab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29768dfab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9768dfab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9768dfab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9768dfab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9768dfab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9768dfab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9768dfab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9768dfab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9768dfab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9768dfab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9768dfab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9768dfab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9768dfab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9768dfab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9768dfab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9768dfab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9768dfab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9768dfab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29768dfab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9768dfab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29768dfab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9768dfab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9768dfab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9768dfab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9768dfab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29768dfab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29768dfab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9768dfab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9768dfab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9768dfab3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9768dfab3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9768dfab3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9768dfab3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9768dfab3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29768dfab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9768dfab3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9768dfab3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9768dfab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9768dfab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768dfab3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29768dfab3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9768dfab3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9768dfab3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29768dfab3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29768dfab3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9768dfab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9768dfab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9768dfab3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29768dfab3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29768dfab3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29768dfab3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9768dfab3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29768dfab3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29768dfab3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29768dfab3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9768dfab3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29768dfab3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29768dfab3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29768dfab3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2997a2a8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2997a2a8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9768dfab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9768dfab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9768dfab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9768dfab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9768dfab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9768dfab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9768dfab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9768dfab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habr.com/ru/companies/ods/articles/327242/" TargetMode="External"/><Relationship Id="rId4" Type="http://schemas.openxmlformats.org/officeDocument/2006/relationships/hyperlink" Target="http://www.machinelearning.ru/wiki/images/archive/c/cb/20160412121749!voron-ml-forecasting-slides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546092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            </a:t>
            </a: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14. Временные ряды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января 2025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83425" y="1247025"/>
            <a:ext cx="380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519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Компоненты временного ряда. Шум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Шум (ошибка) – непрогнозируемая случайная компонента ряда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75" y="1758400"/>
            <a:ext cx="5241024" cy="305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Стационарность в узком смысле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Ряд y</a:t>
            </a:r>
            <a:r>
              <a:rPr baseline="-25000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,..., y</a:t>
            </a:r>
            <a:r>
              <a:rPr baseline="-25000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стационарен в узком смысле, если для любого s распределение y</a:t>
            </a:r>
            <a:r>
              <a:rPr baseline="-25000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y</a:t>
            </a:r>
            <a:r>
              <a:rPr baseline="-25000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совпадает c распределением y</a:t>
            </a:r>
            <a:r>
              <a:rPr baseline="-25000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y</a:t>
            </a:r>
            <a:r>
              <a:rPr baseline="-25000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m+s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То есть свойства ряда не зависят от времени.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F(y_1, ..., y_m) = F(y_s, ..., y_{m+s})" id="141" name="Google Shape;141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634" y="1942925"/>
            <a:ext cx="3884726" cy="3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Ряд 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называется стационарным в широком смысле, если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E(Y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μ при всех 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Var(Y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σ при всех 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cov(Y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t+s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= f(s) – зависит только от s, но не от 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Стационарность в широком смысле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важна стационарность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стационарному ряду просто построить прогноз, так как мы полагаем, что его будущие статистические характеристики не будут отличаться от наблюдаемых текущих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ряд имеет тренд или сезонность, то тогда ряд не стационарен, поэтому при прогнозировании стараются избавиться от этих двух компонент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Пример. Проверка стационарности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доказать, что ряд ниже стационарен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Y_t = \beta_1Y_{t-1} + \varepsilon, \ где \ -1&lt;\beta &lt;1\  и\ \varepsilon \sim N(0, \sigma)" id="163" name="Google Shape;163;p2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676" y="1416225"/>
            <a:ext cx="60552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 = \beta_1(\beta_1Y_{t-1} + \varepsilon) + \varepsilon = ....  = \beta_1^tY_0 + \beta_1^{t-1}\varepsilon_1 + ... + \beta_1 \varepsilon_{t-1} + \varepsilon_t" id="164" name="Google Shape;164;p2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63" y="2101950"/>
            <a:ext cx="78720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(Y_t) =  \beta_1^tY_0 + \beta_1^{t-1}\mathbb{E\varepsilon_1} + ... + \beta_1 \mathbb{E\varepsilon_{t-1}} + \mathbb{E\varepsilon_t} =  \beta_1^tY_0 \rightarrow 0" id="165" name="Google Shape;165;p2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73" y="2722025"/>
            <a:ext cx="699732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^2(Y_t) =  \mathbb{D}[\beta_1^tY_0 + \beta_1^{t-1}\varepsilon_1+ ... + \beta_1 \varepsilon_{t-1} + \varepsilon_t] = \\ =  \beta_1^{2t-2} \sigma_{\varepsilon}^2 + ... + \beta_1^{2}\sigma_{\varepsilon}^2 + \sigma_{\varepsilon}^2 = \frac{1- \beta^{2t}}{1 - \beta^2}\sigma_{\varepsilon}^2 \rightarrow \frac{1}{1 - \beta^2}\sigma_{\varepsilon}^2 " id="166" name="Google Shape;166;p26" title="MathEquation,#000000"/>
          <p:cNvPicPr preferRelativeResize="0"/>
          <p:nvPr/>
        </p:nvPicPr>
        <p:blipFill rotWithShape="1">
          <a:blip r:embed="rId6">
            <a:alphaModFix/>
          </a:blip>
          <a:srcRect b="0" l="0" r="-9529" t="-9529"/>
          <a:stretch/>
        </p:blipFill>
        <p:spPr>
          <a:xfrm>
            <a:off x="462600" y="3285125"/>
            <a:ext cx="7146826" cy="12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стационарного ряда</a:t>
            </a:r>
            <a:endParaRPr/>
          </a:p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00" y="651725"/>
            <a:ext cx="7293355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Единичный корень</a:t>
            </a:r>
            <a:endParaRPr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298925" y="834725"/>
            <a:ext cx="85206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Определение: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Если ряд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β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ɛ имеет коэффициент β равный 1, то говорят, что ряд имеет единичный корень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Y_t = Y_{t-1} + \varepsilon_t" id="181" name="Google Shape;181;p2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876" y="2313500"/>
            <a:ext cx="1897574" cy="3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301675" y="1703850"/>
            <a:ext cx="836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случайного блуждания, канонический пример ряда с единичным корнем: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нестационарного ряда. Случайное блуждание</a:t>
            </a:r>
            <a:endParaRPr/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950" y="614650"/>
            <a:ext cx="6302073" cy="37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356150" y="4339625"/>
            <a:ext cx="8116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Видно, что при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β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 процесс не возвращается к своему среднему, а значит, не является стационарным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нестационарного ряда. Случайное блуждание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88" y="700675"/>
            <a:ext cx="7018614" cy="42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Проверка стационарности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можно было заметить формальное доказательство стационарности ряда представляет собой не самую простую задачу с точки зрения математики.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того, чтобы проводить быстрые тесты на стационарность используют методы основанные на проверки гипотез: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Критерий Дики-Фуллера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Критерий KPSS (</a:t>
            </a:r>
            <a:r>
              <a:rPr lang="ru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Kwiatkowski–Phillips–Schmidt–Shin)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Виды временных рядов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Стационарность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Эконометрические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Адаптивные методы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Модели с трендом и сезонностью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Особенности обработки временных рядов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Попробуйте найти стационарный ряд</a:t>
            </a:r>
            <a:endParaRPr/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375" y="587750"/>
            <a:ext cx="6196803" cy="446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и</a:t>
            </a:r>
            <a:r>
              <a:rPr lang="ru"/>
              <a:t>збавлени</a:t>
            </a:r>
            <a:r>
              <a:rPr lang="ru"/>
              <a:t>я</a:t>
            </a:r>
            <a:r>
              <a:rPr lang="ru"/>
              <a:t> от нестационарности</a:t>
            </a:r>
            <a:endParaRPr/>
          </a:p>
        </p:txBody>
      </p:sp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8" name="Google Shape;218;p33"/>
          <p:cNvSpPr txBox="1"/>
          <p:nvPr/>
        </p:nvSpPr>
        <p:spPr>
          <a:xfrm>
            <a:off x="441850" y="810250"/>
            <a:ext cx="3929400" cy="3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Дифференцирование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переход к попарным разностям для соседних значений ряда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Стабилизирует среднее значение ряда, позволяет избавиться от тренда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применять неоднократно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y'_{t} = y_t - y_{t-1} " id="219" name="Google Shape;219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417" y="1956375"/>
            <a:ext cx="207157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625" y="905425"/>
            <a:ext cx="4373699" cy="25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рядов с монотонно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изменяющейся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дисперсией (гетероскедастичные ряды) можно использовать стабилизирующее преобразование Бокса-Кокса: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Параметр λ подбирается так, чтобы сделать дисперсию как можно более однородной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избавления от нестационарности</a:t>
            </a:r>
            <a:endParaRPr/>
          </a:p>
        </p:txBody>
      </p:sp>
      <p:pic>
        <p:nvPicPr>
          <p:cNvPr descr="y'_{t} = \begin{cases}&#10;ln\  y_t, \ \lambda = 0 \\&#10;\frac{y_t^{\lambda} - 1}{\lambda}, \ где \ \lambda \ne 0&#10;\end{cases}" id="228" name="Google Shape;228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01" y="1770500"/>
            <a:ext cx="3385950" cy="10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Стабилизация дисперсии</a:t>
            </a:r>
            <a:endParaRPr/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411" y="699775"/>
            <a:ext cx="3688837" cy="19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25" y="2719450"/>
            <a:ext cx="7839575" cy="21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/>
        </p:nvSpPr>
        <p:spPr>
          <a:xfrm>
            <a:off x="818550" y="648375"/>
            <a:ext cx="171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Исходный ряд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840100" y="2228275"/>
            <a:ext cx="192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Параметр λ=0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6429300" y="2178150"/>
            <a:ext cx="192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араметр λ=0.3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сезонности и тренда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наличии во временном ряде тренда и сезонных колебаний значения любого последующего элемента ряда зависит от предыдущих.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Определение: Корреляция (зависимость) между последовательными элементами временного ряда – это автокорреляция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25" y="2693997"/>
            <a:ext cx="6942950" cy="15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Автокорреляция</a:t>
            </a:r>
            <a:endParaRPr/>
          </a:p>
        </p:txBody>
      </p:sp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325" y="731075"/>
            <a:ext cx="4736062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366550" y="756550"/>
            <a:ext cx="2979300" cy="3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Коррелограмма</a:t>
            </a:r>
            <a:r>
              <a:rPr lang="ru" sz="1800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– график, визуализирующий автокорреляционную функцию</a:t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Автокорреляционная функция</a:t>
            </a:r>
            <a:r>
              <a:rPr lang="ru" sz="1800">
                <a:solidFill>
                  <a:srgbClr val="32323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– множество коэффициентов корреляции для различных смещений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Коррелограмма стационарного процесса</a:t>
            </a:r>
            <a:endParaRPr/>
          </a:p>
        </p:txBody>
      </p:sp>
      <p:sp>
        <p:nvSpPr>
          <p:cNvPr id="261" name="Google Shape;26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700" y="804050"/>
            <a:ext cx="5863852" cy="361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292725" y="869700"/>
            <a:ext cx="2253900" cy="30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Автокорреляционная функция стационарного процесса быстро убывает с ростом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τ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Коррелограмма нестационарного процесса</a:t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288" y="712925"/>
            <a:ext cx="6833429" cy="42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Частная автокрреляция</a:t>
            </a:r>
            <a:endParaRPr/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Частная автокорреляционная функция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“чистая корреляция” между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t-k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исключении влияния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t-k+1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Вычисляется как оценка коэффициента β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методом наименьших квадратов для в регрессии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Y_{t} = \beta_0 + \beta_1 X_{t-1} + \beta_{2} X_{t-2} + ... + \beta_k X_{t-k} + \varepsilon_t" id="278" name="Google Shape;278;p4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594" y="2843650"/>
            <a:ext cx="732282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Эконометрические модели временных рядов</a:t>
            </a:r>
            <a:endParaRPr/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авторегрессии AR(p):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  - процесс белого шума, ε ~ N(0, σ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cov(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ε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0 </a:t>
            </a:r>
            <a:endParaRPr/>
          </a:p>
        </p:txBody>
      </p:sp>
      <p:sp>
        <p:nvSpPr>
          <p:cNvPr id="285" name="Google Shape;28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y_t = \alpha + \alpha_1 y_{t-1} + \alpha_2 y_{t-2}+  ... + \alpha_p y_{t-p} + \varepsilon_t" id="286" name="Google Shape;286;p4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52" y="1598675"/>
            <a:ext cx="715648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временного ряда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Временной ряд – это последовательность значений описывающих протекающий во времени процесс, измеренных в последовательные моменты времени, обычно через равные промежутки.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50" y="2103826"/>
            <a:ext cx="7985500" cy="2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авторегрессии </a:t>
            </a:r>
            <a:endParaRPr/>
          </a:p>
        </p:txBody>
      </p:sp>
      <p:sp>
        <p:nvSpPr>
          <p:cNvPr id="292" name="Google Shape;29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12925"/>
            <a:ext cx="8476618" cy="379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скользящего среднего</a:t>
            </a:r>
            <a:endParaRPr/>
          </a:p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скользящего среднего порядка q (MA(q)):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- процесс белого шума, ε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~ N(0, σ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cov(ε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ε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0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скользящего среднего всегда стационарна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y_t = \beta + \varepsilon_t + \beta_1 \varepsilon_{t-1} + \beta_2 \varepsilon_{t-2} +  ... + \beta_q \varepsilon_{t-q}" id="301" name="Google Shape;301;p4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8" y="1507100"/>
            <a:ext cx="7505702" cy="4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7" name="Google Shape;307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скользящего среднего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26" y="928200"/>
            <a:ext cx="7447023" cy="36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Смешанный процесс авторегрессии</a:t>
            </a:r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Смешанный процесс авторегрессии ARMA(p, q):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Теорема Вольда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Любой стационарный ряд можно приблизить моделью ARMA(p, q) сколь угодно точно.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y_t = \alpha + \alpha_1 y_{t-1} + ... + \alpha_{p} y_{t-p} + \varepsilon_t + \beta_1 \varepsilon_{t-1}  +  ... + \beta_q \varepsilon_{t-q}" id="316" name="Google Shape;316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55" y="1561425"/>
            <a:ext cx="828627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038" y="2803524"/>
            <a:ext cx="3747926" cy="19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ARIMA</a:t>
            </a:r>
            <a:endParaRPr/>
          </a:p>
        </p:txBody>
      </p:sp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ARIMA(p, q, d) – модель ARMA(p, q) для d раз продифференцированного ряда.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787" y="1582350"/>
            <a:ext cx="4496424" cy="33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Адаптивные методы. Скользящее среднее</a:t>
            </a:r>
            <a:endParaRPr/>
          </a:p>
        </p:txBody>
      </p:sp>
      <p:sp>
        <p:nvSpPr>
          <p:cNvPr id="331" name="Google Shape;33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y}_{t+1} = \frac{1}{k}\sum_{i=0}^{k-1}y_{t-i}" id="332" name="Google Shape;332;p4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881" y="928575"/>
            <a:ext cx="291823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 txBox="1"/>
          <p:nvPr/>
        </p:nvSpPr>
        <p:spPr>
          <a:xfrm>
            <a:off x="549250" y="1958150"/>
            <a:ext cx="7847100" cy="24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сделать прогноз на следующий период времени, надо знать значение на текущий (т.е. долгосрочный прогноз невозможен)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Сглаживает данные и уменьшает влияние выбросов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размера окна на прогнозы</a:t>
            </a:r>
            <a:endParaRPr/>
          </a:p>
        </p:txBody>
      </p:sp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800" y="651725"/>
            <a:ext cx="6196393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Экспоненциальное скользящее среднее</a:t>
            </a:r>
            <a:endParaRPr/>
          </a:p>
        </p:txBody>
      </p:sp>
      <p:sp>
        <p:nvSpPr>
          <p:cNvPr id="346" name="Google Shape;346;p4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Идея метода: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значение ряда в данный момент времени больше влияет значение в предыдущий момент времени,  затем – значение в предпредыдущий момент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т.д.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(то есть более поздние данные – более важные).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Y_{t} = \frac{1}{2} y_{t-1} + \frac{1}{4} y_{t-2} + \frac{1}{8} y_{t-3} + ..." id="348" name="Google Shape;348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99" y="3725975"/>
            <a:ext cx="4725050" cy="48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y}_{t} =  \alpha y_{t-1} + (1-\alpha) \hat{y}_{t-1}" id="349" name="Google Shape;349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907" y="2521850"/>
            <a:ext cx="338581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Обоснование метода</a:t>
            </a:r>
            <a:endParaRPr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311700" y="1000075"/>
            <a:ext cx="8520600" cy="3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Будем делать прогноз в момент времени t+1 простейшей прогнозной моделью  – константой (с = с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Минимизируем среднеквадратичную ошибку с весами β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убывающим в прошлое: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Приравниваем производную к 0: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y}_{t+1} = c" id="357" name="Google Shape;357;p5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400" y="1401900"/>
            <a:ext cx="881326" cy="29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t=0}^{T} \beta^{T-t}(y_{t} - c)^2\rightarrow min_{c}" id="358" name="Google Shape;358;p5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991" y="2409400"/>
            <a:ext cx="328000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 \sum_{t=0}^{T} \beta^{T-t}(y_{t} - c) = 0" id="359" name="Google Shape;359;p5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727" y="3515250"/>
            <a:ext cx="278654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Обоснование метода</a:t>
            </a:r>
            <a:endParaRPr/>
          </a:p>
        </p:txBody>
      </p:sp>
      <p:sp>
        <p:nvSpPr>
          <p:cNvPr id="365" name="Google Shape;36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Выразим c и воспользуемся формулой разложения 1/(1-x) в ряд Т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ейлора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Получили модель экспоненциального сглаживания с α = (1 - β)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c = \frac{\sum_{t=0}^{T}\beta^{T-t}y_t}{\sum_{t=0}^{T} b^t} \approx \frac{\sum_{t=0}^{T}\beta^{T-t}y_t}{1/(1-\beta)} = (1-\beta) \sum_{t=0}^{T}\beta^{T-t} y_t = \\ =(1-\beta) y_{T} + (1 - \beta)\beta\sum_{t=0}^{T-1}\beta^{T-t-1}y_t = (1-\beta)y_t + \beta \hat{y}_t" id="367" name="Google Shape;367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00" y="1872300"/>
            <a:ext cx="6574600" cy="10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каких задачах встречаются временные ряды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Задачи, связанные с обработкой и предсказаниями временных рядов широко встречаются в различных областях, но наиболее часто в экономических задачах: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Происхождение мема «Stonks» | Валерия Маклакова | Дзен"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900" y="2163550"/>
            <a:ext cx="3325795" cy="18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71975" y="2009300"/>
            <a:ext cx="48516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стоимости ценных бумаг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 валют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Цен различных активов: недвижимости, нефти, металлов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Уровня ВВП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Спроса на товары и услуги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Прогнозирование погоды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</a:t>
            </a:r>
            <a:endParaRPr/>
          </a:p>
        </p:txBody>
      </p:sp>
      <p:sp>
        <p:nvSpPr>
          <p:cNvPr id="373" name="Google Shape;37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y}_{t} =  \alpha y_{t-1} + (1-\alpha) \hat{y}_{t-1}" id="374" name="Google Shape;374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982" y="1040700"/>
            <a:ext cx="3385818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2"/>
          <p:cNvSpPr txBox="1"/>
          <p:nvPr/>
        </p:nvSpPr>
        <p:spPr>
          <a:xfrm>
            <a:off x="723375" y="1605925"/>
            <a:ext cx="8109000" cy="17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больше α тем больше вес последним значениям ряда, поэтому получается слабое сглаживание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малых α больший вес отдаётся сглаженному значению и сглаживание становится сильнее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Оптимальное значение α можно получить по графику либо оптимизируя: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um_{t=0}^{T}(\hat{y}_t(\alpha) -y_t)^2 \rightarrow min_{\alpha}" id="376" name="Google Shape;376;p5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373" y="3331825"/>
            <a:ext cx="4171000" cy="5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параметра на прогнозы</a:t>
            </a:r>
            <a:endParaRPr/>
          </a:p>
        </p:txBody>
      </p:sp>
      <p:sp>
        <p:nvSpPr>
          <p:cNvPr id="382" name="Google Shape;38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3" name="Google Shape;3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76" y="587750"/>
            <a:ext cx="5491048" cy="44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Модели с трендом и сезонностью</a:t>
            </a:r>
            <a:endParaRPr/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311700" y="3375153"/>
            <a:ext cx="8520600" cy="14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Ряд 1 – сезонность без тренда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Ряд 2 – линейный тренд аддитивная сезонность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Ряд 3 – линейный тренд мультипликативная сезонность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Ряд 4 – линейный тренд экспоненциальная сезонность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1" name="Google Shape;3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324" y="676200"/>
            <a:ext cx="6329349" cy="257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Модели с трендом и сезонностью</a:t>
            </a:r>
            <a:endParaRPr/>
          </a:p>
        </p:txBody>
      </p:sp>
      <p:sp>
        <p:nvSpPr>
          <p:cNvPr id="397" name="Google Shape;397;p55"/>
          <p:cNvSpPr txBox="1"/>
          <p:nvPr>
            <p:ph idx="1" type="body"/>
          </p:nvPr>
        </p:nvSpPr>
        <p:spPr>
          <a:xfrm>
            <a:off x="387900" y="847675"/>
            <a:ext cx="8520600" cy="4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Хольта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модель линейного тренда: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 адаптивные компоненты линейного тренда, рассчитываемые как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 α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параметры сглаживания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y}_{t+d} = a_t + b_td" id="399" name="Google Shape;399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650" y="1571600"/>
            <a:ext cx="215671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{t} = \alpha_1 y_t + (1-\alpha_1)(a_{t-1} + b_{t-1})" id="400" name="Google Shape;400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612" y="2885450"/>
            <a:ext cx="469970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{t} = \alpha_2 (a_t - a_{t-1}) + (1-\alpha_2) b_{t-1}" id="401" name="Google Shape;401;p5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600" y="3440275"/>
            <a:ext cx="469970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7" name="Google Shape;407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Модели с трендом и сезонностью</a:t>
            </a:r>
            <a:endParaRPr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387900" y="847675"/>
            <a:ext cx="8520600" cy="4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Тейла-Вейджа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модель линейного тренда с аддитивной сезонностью: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b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– тренд, очищенный от сезонных колебаний Ө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,...,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Ө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s-1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сезонный профиль периода без тренда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hat{y}_{t+d} = (a_t + b_td) + \theta_{t + (d \ mod\  s) - s}" id="409" name="Google Shape;409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438" y="1445400"/>
            <a:ext cx="4749126" cy="47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{t} = \alpha_1 y_t + (1-\alpha_1)(a_{t-1} + b_{t-1})" id="410" name="Google Shape;410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612" y="3114050"/>
            <a:ext cx="469970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{t} = \alpha_2 (a_t - a_{t-1}) + (1-\alpha_2) b_{t-1}" id="411" name="Google Shape;411;p5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600" y="3592675"/>
            <a:ext cx="469970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t = \alpha_3(y_t - a_t) + (1 - \alpha_3)\theta_{t-s}" id="412" name="Google Shape;412;p5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596" y="4121775"/>
            <a:ext cx="443492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Адаптивная модель авторегрессии</a:t>
            </a:r>
            <a:endParaRPr/>
          </a:p>
        </p:txBody>
      </p:sp>
      <p:sp>
        <p:nvSpPr>
          <p:cNvPr id="418" name="Google Shape;41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9" name="Google Shape;419;p57"/>
          <p:cNvSpPr txBox="1"/>
          <p:nvPr/>
        </p:nvSpPr>
        <p:spPr>
          <a:xfrm>
            <a:off x="503050" y="736800"/>
            <a:ext cx="7920000" cy="3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Линейная модель авторегрессии (линейный фильтр):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Обучающее множество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 качества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hat{y}_{t+1} = \sum_{j=0}^{d} w_j y_{t-j +1}" id="420" name="Google Shape;420;p5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800" y="1250650"/>
            <a:ext cx="2998500" cy="5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813" y="2298900"/>
            <a:ext cx="5634381" cy="148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w) = \sum_{i=n}^{t}(\hat{y}_i(t) - y_i)^2  = ||Fw - y ||^2 \rightarrow \min_{w}" id="422" name="Google Shape;422;p5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400" y="4312775"/>
            <a:ext cx="605521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Ошибка на прогнозе для момента времени t: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Один шаг градиентного спуска в момент времени 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Градиентный шаг: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9" name="Google Shape;429;p5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Адаптивная модель авторегрессии</a:t>
            </a:r>
            <a:endParaRPr/>
          </a:p>
        </p:txBody>
      </p:sp>
      <p:pic>
        <p:nvPicPr>
          <p:cNvPr descr="\varepsilon_t  = y_t - \hat{y}_t&#10;" id="430" name="Google Shape;430;p5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886" y="1367175"/>
            <a:ext cx="1538226" cy="34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j = w_j + h_t \varepsilon_t y_{t-j+1}&#10;" id="431" name="Google Shape;431;p5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000" y="2377650"/>
            <a:ext cx="2738000" cy="34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_t = \frac{\alpha}{\sum_{j=1}^{n}y^2_{t-j+1}}" id="432" name="Google Shape;432;p5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000" y="3269800"/>
            <a:ext cx="206376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Адаптивная селекция и композиция моделей</a:t>
            </a:r>
            <a:endParaRPr/>
          </a:p>
        </p:txBody>
      </p:sp>
      <p:sp>
        <p:nvSpPr>
          <p:cNvPr id="438" name="Google Shape;43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39" name="Google Shape;4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2125"/>
            <a:ext cx="8839204" cy="266298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9"/>
          <p:cNvSpPr txBox="1"/>
          <p:nvPr/>
        </p:nvSpPr>
        <p:spPr>
          <a:xfrm>
            <a:off x="613225" y="1170750"/>
            <a:ext cx="8030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Пример: |ε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для нескольких моделей временного ряда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Адаптивная селекция</a:t>
            </a:r>
            <a:endParaRPr/>
          </a:p>
        </p:txBody>
      </p:sp>
      <p:sp>
        <p:nvSpPr>
          <p:cNvPr id="446" name="Google Shape;44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имеется k моделей прогнозирования,           – прогноз j-ой модели на момент t+d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– ошибка прогноза в момент времени 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– сглаженная ошибка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Лучшая модель в момент времени t: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Итоговый прогноз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y}_{j, t + d}" id="448" name="Google Shape;448;p6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379" y="1266075"/>
            <a:ext cx="483850" cy="262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varepsilon_{jt} = y_t - \hat{y}_{jt}" id="449" name="Google Shape;449;p6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024" y="1880800"/>
            <a:ext cx="1421250" cy="31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ilde{\varepsilon}_{jt} =\gamma |\varepsilon_{jt}| + (1 - \gamma) \tilde{\varepsilon}_{jt}" id="450" name="Google Shape;450;p6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025" y="2193475"/>
            <a:ext cx="2661062" cy="31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_{t}^* = \underset{j=1,..., k}{argmin}\ \tilde{\varepsilon}_{jt}" id="451" name="Google Shape;451;p6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9550" y="2909000"/>
            <a:ext cx="1531300" cy="47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y}_{t+d} = \hat{y}_{j^*_t, t+d}" id="452" name="Google Shape;452;p6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0149" y="3979425"/>
            <a:ext cx="1730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Адаптивная комбинация</a:t>
            </a:r>
            <a:endParaRPr/>
          </a:p>
        </p:txBody>
      </p:sp>
      <p:sp>
        <p:nvSpPr>
          <p:cNvPr id="458" name="Google Shape;45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каждый момент времени итоговое предсказание – это сумма предсказаний с весами,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обратно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пропорциональными их ошибкам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Вес для отдельной модели: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y}_{t+d} = \sum_{j=1}^{k} w_{jt}\hat{y}_{j. t+d}" id="460" name="Google Shape;460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50" y="2395775"/>
            <a:ext cx="2730900" cy="47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{jt} = \frac{(\tilde{\varepsilon}_{jt})^{-1}}{\sum_{s=1}^{k}(\tilde{\varepsilon}_{jt})^{-1}}" id="461" name="Google Shape;461;p6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550" y="3696775"/>
            <a:ext cx="1924242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прогнозирования временного ряда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 – временной ряд, 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</a:t>
            </a: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Построить функцию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= 1, …, D, где D – горизонт прогнозирования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– вектор параметров модели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       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y}_{t+d}(w) = a_{t,d}(y_1, ..., y_t; w)" id="92" name="Google Shape;92;p1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912" y="2000025"/>
            <a:ext cx="374856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Требования к задаче прогнозирования рядов</a:t>
            </a:r>
            <a:endParaRPr/>
          </a:p>
        </p:txBody>
      </p:sp>
      <p:sp>
        <p:nvSpPr>
          <p:cNvPr id="467" name="Google Shape;46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Визуализация данных, анализ распределения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Подготовка данных: избавление от выбросов, подготовка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Настройка эконометрических моделей (ARMA, ARIMA и тд.)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Настройка адаптивных моделей – автоматический подбор модели, проверка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соответствия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модели особенностям ряда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Настройка регрессионных моделей машинного обучения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Визуальный анализ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Сравнение и выбор наилучшей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Кросс-валидация для временных рядов</a:t>
            </a:r>
            <a:endParaRPr/>
          </a:p>
        </p:txBody>
      </p:sp>
      <p:sp>
        <p:nvSpPr>
          <p:cNvPr id="474" name="Google Shape;47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75" y="679500"/>
            <a:ext cx="6977852" cy="42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1" name="Google Shape;481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Кросс-валидация для временных рядов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729650"/>
            <a:ext cx="8167659" cy="401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Модели машинного обучения</a:t>
            </a:r>
            <a:endParaRPr/>
          </a:p>
        </p:txBody>
      </p:sp>
      <p:sp>
        <p:nvSpPr>
          <p:cNvPr id="488" name="Google Shape;48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Часто затраты на настройку моделей (ARMA, ARIMA и тд.) не окупаются, поэтому имеет смысл попробовать применить методы машинного обучения к предсказанию временных рядов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использовать линейную регрессию, в качестве признаков для которой использовать лаговые признаки (значения признака предыдущие периоды времени).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Машинное обучение: признаки</a:t>
            </a:r>
            <a:endParaRPr/>
          </a:p>
        </p:txBody>
      </p:sp>
      <p:sp>
        <p:nvSpPr>
          <p:cNvPr id="495" name="Google Shape;49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Лаги – значения временного ряда 1, 2, … периодов назад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Агрегированные признаки по дате: среднее значение таргета для каждого дня недели месяца, года и тд.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Другие характеристик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Facebook Prophet</a:t>
            </a:r>
            <a:endParaRPr/>
          </a:p>
        </p:txBody>
      </p:sp>
      <p:sp>
        <p:nvSpPr>
          <p:cNvPr id="502" name="Google Shape;50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 prophet от компании Facebook для задач предсказания временных рядов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04" name="Google Shape;5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273" y="1809125"/>
            <a:ext cx="4811200" cy="31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ещё почитать по временным рядам</a:t>
            </a:r>
            <a:endParaRPr/>
          </a:p>
        </p:txBody>
      </p:sp>
      <p:sp>
        <p:nvSpPr>
          <p:cNvPr id="510" name="Google Shape;510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Пост на хабре по основам анализа и обработки врменных рядов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https://habr.com/ru/companies/ods/articles/327242/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Лекция К.В. Воронцов</a:t>
            </a:r>
            <a:r>
              <a:rPr lang="ru"/>
              <a:t>а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http://www.machinelearning.ru/wiki/images/archive/c/cb/20160412121749!voron-ml-forecasting-slides.pdf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Учебник от Яндекса, главы по работе с временными рядами: https://education.yandex.ru/handbook/ml/article/vremennye-ryady</a:t>
            </a:r>
            <a:endParaRPr/>
          </a:p>
        </p:txBody>
      </p:sp>
      <p:sp>
        <p:nvSpPr>
          <p:cNvPr id="511" name="Google Shape;51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временных рядов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72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стандартных задачах машинного обучения предполагается, что наблюдения независимы и одинаково распределены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задаче анализа временных рядов предполагаем, что </a:t>
            </a:r>
            <a:r>
              <a:rPr lang="ru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ряд в прошлом содержит информацию о поведении ряда в будущем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Компоненты временного ряда. Тренд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Тренд – плавное долгосрочное увеличение уровня ряда.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51" y="1522350"/>
            <a:ext cx="4622702" cy="25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504225" y="4157600"/>
            <a:ext cx="773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данном случае ряд имеет тренд, так как значение Y монотонно возрастает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Сезонность – циклическое изменение уровня ряда с постоянным периодом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Компоненты временного ряда. Сезонность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25" y="1362400"/>
            <a:ext cx="4950402" cy="28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504225" y="4233800"/>
            <a:ext cx="773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Ряд имеет как тренд так и сезонную компоненту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Компоненты временного ряда. Цикличность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800" y="1415425"/>
            <a:ext cx="5838799" cy="325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43850" y="805750"/>
            <a:ext cx="802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Циклы – изменение уровня ряда с переменным периодом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